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media/image9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11.jpeg" ContentType="image/jpeg"/>
  <Override PartName="/ppt/media/image12.png" ContentType="image/png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12192000" cy="6858000"/>
  <p:notesSz cx="10018712" cy="688816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Для правки формата примечаний щёлкните мышью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nos"/>
              </a:rPr>
              <a:t>&lt;заголовок&gt;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nos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nos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  <p:sp>
        <p:nvSpPr>
          <p:cNvPr id="13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AB6EC4D7-1001-451B-B663-D3483E228EDD}" type="slidenum">
              <a:rPr b="0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nos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no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body"/>
          </p:nvPr>
        </p:nvSpPr>
        <p:spPr>
          <a:xfrm>
            <a:off x="1001880" y="3314880"/>
            <a:ext cx="8014320" cy="2711520"/>
          </a:xfrm>
          <a:prstGeom prst="rect">
            <a:avLst/>
          </a:prstGeom>
        </p:spPr>
        <p:txBody>
          <a:bodyPr lIns="92520" rIns="92520" tIns="46080" bIns="46080"/>
          <a:p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80" name="CustomShape 2"/>
          <p:cNvSpPr/>
          <p:nvPr/>
        </p:nvSpPr>
        <p:spPr>
          <a:xfrm>
            <a:off x="5675040" y="6542640"/>
            <a:ext cx="4340880" cy="344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2520" rIns="92520" tIns="46080" bIns="46080" anchor="b"/>
          <a:p>
            <a:pPr algn="r">
              <a:lnSpc>
                <a:spcPct val="100000"/>
              </a:lnSpc>
            </a:pPr>
            <a:fld id="{872FD662-6169-4A59-B58C-6A8D2063E032}" type="slidenum">
              <a:rPr b="0" lang="ru-RU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+mn-ea"/>
              </a:rPr>
              <a:t>&lt;номер&gt;</a:t>
            </a:fld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body"/>
          </p:nvPr>
        </p:nvSpPr>
        <p:spPr>
          <a:xfrm>
            <a:off x="1001880" y="3314880"/>
            <a:ext cx="8014320" cy="2711520"/>
          </a:xfrm>
          <a:prstGeom prst="rect">
            <a:avLst/>
          </a:prstGeom>
        </p:spPr>
        <p:txBody>
          <a:bodyPr lIns="92520" rIns="92520" tIns="46080" bIns="46080"/>
          <a:p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82" name="CustomShape 2"/>
          <p:cNvSpPr/>
          <p:nvPr/>
        </p:nvSpPr>
        <p:spPr>
          <a:xfrm>
            <a:off x="5675040" y="6542640"/>
            <a:ext cx="4340880" cy="344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2520" rIns="92520" tIns="46080" bIns="46080" anchor="b"/>
          <a:p>
            <a:pPr algn="r">
              <a:lnSpc>
                <a:spcPct val="100000"/>
              </a:lnSpc>
            </a:pPr>
            <a:fld id="{CD9E0277-6928-408E-8A47-159720B08C60}" type="slidenum">
              <a:rPr b="0" lang="ru-RU" sz="1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&lt;номер&gt;</a:t>
            </a:fld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8.png"/><Relationship Id="rId3" Type="http://schemas.openxmlformats.org/officeDocument/2006/relationships/image" Target="../media/image9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pic>
        <p:nvPicPr>
          <p:cNvPr id="41" name="" descr=""/>
          <p:cNvPicPr/>
          <p:nvPr/>
        </p:nvPicPr>
        <p:blipFill>
          <a:blip r:embed="rId2"/>
          <a:stretch/>
        </p:blipFill>
        <p:spPr>
          <a:xfrm>
            <a:off x="3601800" y="1604520"/>
            <a:ext cx="4987440" cy="3977280"/>
          </a:xfrm>
          <a:prstGeom prst="rect">
            <a:avLst/>
          </a:prstGeom>
          <a:ln>
            <a:noFill/>
          </a:ln>
        </p:spPr>
      </p:pic>
      <p:pic>
        <p:nvPicPr>
          <p:cNvPr id="42" name="" descr=""/>
          <p:cNvPicPr/>
          <p:nvPr/>
        </p:nvPicPr>
        <p:blipFill>
          <a:blip r:embed="rId3"/>
          <a:stretch/>
        </p:blipFill>
        <p:spPr>
          <a:xfrm>
            <a:off x="3601800" y="1604520"/>
            <a:ext cx="498744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pic>
        <p:nvPicPr>
          <p:cNvPr id="84" name="" descr=""/>
          <p:cNvPicPr/>
          <p:nvPr/>
        </p:nvPicPr>
        <p:blipFill>
          <a:blip r:embed="rId2"/>
          <a:stretch/>
        </p:blipFill>
        <p:spPr>
          <a:xfrm>
            <a:off x="3601800" y="1604520"/>
            <a:ext cx="4987440" cy="3977280"/>
          </a:xfrm>
          <a:prstGeom prst="rect">
            <a:avLst/>
          </a:prstGeom>
          <a:ln>
            <a:noFill/>
          </a:ln>
        </p:spPr>
      </p:pic>
      <p:pic>
        <p:nvPicPr>
          <p:cNvPr id="85" name="" descr=""/>
          <p:cNvPicPr/>
          <p:nvPr/>
        </p:nvPicPr>
        <p:blipFill>
          <a:blip r:embed="rId3"/>
          <a:stretch/>
        </p:blipFill>
        <p:spPr>
          <a:xfrm>
            <a:off x="3601800" y="1604520"/>
            <a:ext cx="498744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pic>
        <p:nvPicPr>
          <p:cNvPr id="125" name="" descr=""/>
          <p:cNvPicPr/>
          <p:nvPr/>
        </p:nvPicPr>
        <p:blipFill>
          <a:blip r:embed="rId2"/>
          <a:stretch/>
        </p:blipFill>
        <p:spPr>
          <a:xfrm>
            <a:off x="3601800" y="1604520"/>
            <a:ext cx="4987440" cy="3977280"/>
          </a:xfrm>
          <a:prstGeom prst="rect">
            <a:avLst/>
          </a:prstGeom>
          <a:ln>
            <a:noFill/>
          </a:ln>
        </p:spPr>
      </p:pic>
      <p:pic>
        <p:nvPicPr>
          <p:cNvPr id="126" name="" descr=""/>
          <p:cNvPicPr/>
          <p:nvPr/>
        </p:nvPicPr>
        <p:blipFill>
          <a:blip r:embed="rId3"/>
          <a:stretch/>
        </p:blipFill>
        <p:spPr>
          <a:xfrm>
            <a:off x="3601800" y="1604520"/>
            <a:ext cx="498744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-1087920" y="-815760"/>
            <a:ext cx="2184480" cy="16380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240">
            <a:solidFill>
              <a:schemeClr val="bg2">
                <a:shade val="70000"/>
                <a:satMod val="200000"/>
                <a:alpha val="100000"/>
              </a:schemeClr>
            </a:solidFill>
            <a:round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" name="CustomShape 2"/>
          <p:cNvSpPr/>
          <p:nvPr/>
        </p:nvSpPr>
        <p:spPr>
          <a:xfrm>
            <a:off x="225000" y="21240"/>
            <a:ext cx="2268720" cy="1701360"/>
          </a:xfrm>
          <a:prstGeom prst="ellipse">
            <a:avLst/>
          </a:prstGeom>
          <a:noFill/>
          <a:ln w="27360">
            <a:solidFill>
              <a:schemeClr val="bg2">
                <a:tint val="45000"/>
                <a:satMod val="325000"/>
                <a:alpha val="100000"/>
              </a:schemeClr>
            </a:solidFill>
            <a:round/>
          </a:ln>
          <a:effectLst>
            <a:outerShdw algn="tl" blurRad="25400" dir="5400000" dist="25400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2" name="CustomShape 3"/>
          <p:cNvSpPr/>
          <p:nvPr/>
        </p:nvSpPr>
        <p:spPr>
          <a:xfrm rot="2315400">
            <a:off x="243720" y="1054440"/>
            <a:ext cx="1500120" cy="1101960"/>
          </a:xfrm>
          <a:prstGeom prst="donut">
            <a:avLst>
              <a:gd name="adj" fmla="val 11833"/>
            </a:avLst>
          </a:prstGeom>
          <a:gradFill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lin ang="0"/>
          </a:gradFill>
          <a:ln w="7200">
            <a:solidFill>
              <a:schemeClr val="bg2">
                <a:shade val="60000"/>
                <a:satMod val="220000"/>
                <a:alpha val="100000"/>
              </a:schemeClr>
            </a:solidFill>
            <a:round/>
          </a:ln>
          <a:effectLst>
            <a:outerShdw algn="tl" blurRad="12700" dir="4500000" dist="15000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1350360" y="0"/>
            <a:ext cx="10840680" cy="6857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1353240" y="0"/>
            <a:ext cx="96840" cy="6857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tl" blurRad="38550" dir="10800000" dist="38000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" name="CustomShape 6"/>
          <p:cNvSpPr/>
          <p:nvPr/>
        </p:nvSpPr>
        <p:spPr>
          <a:xfrm>
            <a:off x="1228680" y="1413720"/>
            <a:ext cx="279720" cy="209520"/>
          </a:xfrm>
          <a:prstGeom prst="ellipse">
            <a:avLst/>
          </a:prstGeom>
          <a:gradFill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lin ang="0"/>
          </a:gradFill>
          <a:ln w="2160">
            <a:solidFill>
              <a:schemeClr val="accent1">
                <a:shade val="90000"/>
                <a:satMod val="110000"/>
                <a:alpha val="60000"/>
              </a:schemeClr>
            </a:solidFill>
            <a:round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CustomShape 7"/>
          <p:cNvSpPr/>
          <p:nvPr/>
        </p:nvSpPr>
        <p:spPr>
          <a:xfrm>
            <a:off x="1542960" y="1344960"/>
            <a:ext cx="84600" cy="63360"/>
          </a:xfrm>
          <a:prstGeom prst="ellipse">
            <a:avLst/>
          </a:prstGeom>
          <a:noFill/>
          <a:ln w="12600">
            <a:solidFill>
              <a:schemeClr val="accent1">
                <a:shade val="75000"/>
                <a:alpha val="60000"/>
              </a:schemeClr>
            </a:solidFill>
            <a:round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7" name="PlaceHolder 8"/>
          <p:cNvSpPr>
            <a:spLocks noGrp="1"/>
          </p:cNvSpPr>
          <p:nvPr>
            <p:ph type="title"/>
          </p:nvPr>
        </p:nvSpPr>
        <p:spPr>
          <a:xfrm>
            <a:off x="1914120" y="274680"/>
            <a:ext cx="9996840" cy="1142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 hidden="1"/>
          <p:cNvSpPr/>
          <p:nvPr/>
        </p:nvSpPr>
        <p:spPr>
          <a:xfrm>
            <a:off x="-1087920" y="-815760"/>
            <a:ext cx="2184480" cy="16380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240">
            <a:solidFill>
              <a:schemeClr val="bg2">
                <a:shade val="70000"/>
                <a:satMod val="200000"/>
                <a:alpha val="100000"/>
              </a:schemeClr>
            </a:solidFill>
            <a:round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4" name="CustomShape 2" hidden="1"/>
          <p:cNvSpPr/>
          <p:nvPr/>
        </p:nvSpPr>
        <p:spPr>
          <a:xfrm>
            <a:off x="225000" y="21240"/>
            <a:ext cx="2268720" cy="1701360"/>
          </a:xfrm>
          <a:prstGeom prst="ellipse">
            <a:avLst/>
          </a:prstGeom>
          <a:noFill/>
          <a:ln w="27360">
            <a:solidFill>
              <a:schemeClr val="bg2">
                <a:tint val="45000"/>
                <a:satMod val="325000"/>
                <a:alpha val="100000"/>
              </a:schemeClr>
            </a:solidFill>
            <a:round/>
          </a:ln>
          <a:effectLst>
            <a:outerShdw algn="tl" blurRad="25400" dir="5400000" dist="25400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5" name="CustomShape 3" hidden="1"/>
          <p:cNvSpPr/>
          <p:nvPr/>
        </p:nvSpPr>
        <p:spPr>
          <a:xfrm rot="2315400">
            <a:off x="243720" y="1054440"/>
            <a:ext cx="1500120" cy="1101960"/>
          </a:xfrm>
          <a:prstGeom prst="donut">
            <a:avLst>
              <a:gd name="adj" fmla="val 11833"/>
            </a:avLst>
          </a:prstGeom>
          <a:gradFill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lin ang="0"/>
          </a:gradFill>
          <a:ln w="7200">
            <a:solidFill>
              <a:schemeClr val="bg2">
                <a:shade val="60000"/>
                <a:satMod val="220000"/>
                <a:alpha val="100000"/>
              </a:schemeClr>
            </a:solidFill>
            <a:round/>
          </a:ln>
          <a:effectLst>
            <a:outerShdw algn="tl" blurRad="12700" dir="4500000" dist="15000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6" name="CustomShape 4" hidden="1"/>
          <p:cNvSpPr/>
          <p:nvPr/>
        </p:nvSpPr>
        <p:spPr>
          <a:xfrm>
            <a:off x="1350360" y="0"/>
            <a:ext cx="10840680" cy="6857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7" name="CustomShape 5" hidden="1"/>
          <p:cNvSpPr/>
          <p:nvPr/>
        </p:nvSpPr>
        <p:spPr>
          <a:xfrm>
            <a:off x="1353240" y="0"/>
            <a:ext cx="96840" cy="6857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tl" blurRad="38550" dir="10800000" dist="38000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8" name="CustomShape 6"/>
          <p:cNvSpPr/>
          <p:nvPr/>
        </p:nvSpPr>
        <p:spPr>
          <a:xfrm>
            <a:off x="1353240" y="0"/>
            <a:ext cx="10837800" cy="6857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9" name="CustomShape 7"/>
          <p:cNvSpPr/>
          <p:nvPr/>
        </p:nvSpPr>
        <p:spPr>
          <a:xfrm>
            <a:off x="1353240" y="0"/>
            <a:ext cx="96840" cy="6857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tl" blurRad="38550" dir="10800000" dist="38000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50" name="PlaceHolder 8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Для правки текста заголовка щёлкните мышью</a:t>
            </a:r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51" name="PlaceHolder 9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-1087920" y="-815760"/>
            <a:ext cx="2184480" cy="16380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240">
            <a:solidFill>
              <a:schemeClr val="bg2">
                <a:shade val="70000"/>
                <a:satMod val="200000"/>
                <a:alpha val="100000"/>
              </a:schemeClr>
            </a:solidFill>
            <a:round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7" name="CustomShape 2"/>
          <p:cNvSpPr/>
          <p:nvPr/>
        </p:nvSpPr>
        <p:spPr>
          <a:xfrm>
            <a:off x="225000" y="21240"/>
            <a:ext cx="2268720" cy="1701360"/>
          </a:xfrm>
          <a:prstGeom prst="ellipse">
            <a:avLst/>
          </a:prstGeom>
          <a:noFill/>
          <a:ln w="27360">
            <a:solidFill>
              <a:schemeClr val="bg2">
                <a:tint val="45000"/>
                <a:satMod val="325000"/>
                <a:alpha val="100000"/>
              </a:schemeClr>
            </a:solidFill>
            <a:round/>
          </a:ln>
          <a:effectLst>
            <a:outerShdw algn="tl" blurRad="25400" dir="5400000" dist="25400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8" name="CustomShape 3"/>
          <p:cNvSpPr/>
          <p:nvPr/>
        </p:nvSpPr>
        <p:spPr>
          <a:xfrm rot="2315400">
            <a:off x="243720" y="1054440"/>
            <a:ext cx="1500120" cy="1101960"/>
          </a:xfrm>
          <a:prstGeom prst="donut">
            <a:avLst>
              <a:gd name="adj" fmla="val 11833"/>
            </a:avLst>
          </a:prstGeom>
          <a:gradFill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lin ang="0"/>
          </a:gradFill>
          <a:ln w="7200">
            <a:solidFill>
              <a:schemeClr val="bg2">
                <a:shade val="60000"/>
                <a:satMod val="220000"/>
                <a:alpha val="100000"/>
              </a:schemeClr>
            </a:solidFill>
            <a:round/>
          </a:ln>
          <a:effectLst>
            <a:outerShdw algn="tl" blurRad="12700" dir="4500000" dist="15000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9" name="CustomShape 4"/>
          <p:cNvSpPr/>
          <p:nvPr/>
        </p:nvSpPr>
        <p:spPr>
          <a:xfrm>
            <a:off x="1350360" y="0"/>
            <a:ext cx="10840680" cy="6857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0" name="CustomShape 5"/>
          <p:cNvSpPr/>
          <p:nvPr/>
        </p:nvSpPr>
        <p:spPr>
          <a:xfrm>
            <a:off x="1353240" y="0"/>
            <a:ext cx="96840" cy="68572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algn="tl" blurRad="38550" dir="10800000" dist="38000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1" name="PlaceHolder 6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Для правки текста заголовка щёлкните мышью</a:t>
            </a:r>
            <a:endParaRPr b="0" lang="ru-RU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92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XO Orie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hyperlink" Target="https://edsoo.ru/Goryachaya_liniya.htm" TargetMode="External"/><Relationship Id="rId2" Type="http://schemas.openxmlformats.org/officeDocument/2006/relationships/hyperlink" Target="https://edsoo.ru/constructor/" TargetMode="External"/><Relationship Id="rId3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://psosh.edu22.info/images/sampledata/VR/Klassnim_rukovoditelam/2021-2022/286.pdf" TargetMode="External"/><Relationship Id="rId2" Type="http://schemas.openxmlformats.org/officeDocument/2006/relationships/hyperlink" Target="http://psosh.edu22.info/images/sampledata/VR/Klassnim_rukovoditelam/2021-2022/287.pdf" TargetMode="External"/><Relationship Id="rId3" Type="http://schemas.openxmlformats.org/officeDocument/2006/relationships/hyperlink" Target="http://psosh.edu22.info/images/sampledata/VR/Klassnim_rukovoditelam/2021-2022/287.pdf" TargetMode="External"/><Relationship Id="rId4" Type="http://schemas.openxmlformats.org/officeDocument/2006/relationships/hyperlink" Target="http://psosh.edu22.info/images/sampledata/VR/Klassnim_rukovoditelam/2021-2022/287.pdf" TargetMode="External"/><Relationship Id="rId5" Type="http://schemas.openxmlformats.org/officeDocument/2006/relationships/hyperlink" Target="http://psosh.edu22.info/images/sampledata/VR/Klassnim_rukovoditelam/2021-2022/287.pdf" TargetMode="External"/><Relationship Id="rId6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191520" y="1345680"/>
            <a:ext cx="11808720" cy="4063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45000"/>
          <a:p>
            <a:pPr marL="2736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27360" algn="ctr">
              <a:lnSpc>
                <a:spcPct val="100000"/>
              </a:lnSpc>
            </a:pPr>
            <a:r>
              <a:rPr b="1" lang="ru-RU" sz="40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Введение обновленных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27360" algn="ctr">
              <a:lnSpc>
                <a:spcPct val="100000"/>
              </a:lnSpc>
            </a:pPr>
            <a:r>
              <a:rPr b="1" lang="ru-RU" sz="40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ФГОС НОО,ООО, СОО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2736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2736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2736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2736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2736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27360">
              <a:lnSpc>
                <a:spcPct val="100000"/>
              </a:lnSpc>
            </a:pPr>
            <a:r>
              <a:rPr b="1" lang="ru-RU" sz="4000" spc="-1" strike="noStrike">
                <a:solidFill>
                  <a:srgbClr val="c0e0ef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5078160" y="5963400"/>
            <a:ext cx="6720120" cy="516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b="1" i="1" lang="ru-RU" sz="2800" spc="-1" strike="noStrike">
                <a:solidFill>
                  <a:srgbClr val="703204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Уважа Ж.Б., </a:t>
            </a:r>
            <a:r>
              <a:rPr b="1" i="1" lang="ru-RU" sz="2000" spc="-1" strike="noStrike">
                <a:solidFill>
                  <a:srgbClr val="703204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ректор ГАОУ ДПО «ТИРОиПК»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pic>
        <p:nvPicPr>
          <p:cNvPr id="134" name="Picture 5" descr=""/>
          <p:cNvPicPr/>
          <p:nvPr/>
        </p:nvPicPr>
        <p:blipFill>
          <a:blip r:embed="rId1"/>
          <a:stretch/>
        </p:blipFill>
        <p:spPr>
          <a:xfrm>
            <a:off x="0" y="-276480"/>
            <a:ext cx="12191400" cy="183492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1"/>
          <p:cNvSpPr/>
          <p:nvPr/>
        </p:nvSpPr>
        <p:spPr>
          <a:xfrm>
            <a:off x="1465920" y="0"/>
            <a:ext cx="10725480" cy="63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ru-RU" sz="2800" spc="-1" strike="noStrike">
                <a:solidFill>
                  <a:srgbClr val="572314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Отличия обновленного ФГОС СОО от предыдущего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68" name="CustomShape 2"/>
          <p:cNvSpPr/>
          <p:nvPr/>
        </p:nvSpPr>
        <p:spPr>
          <a:xfrm>
            <a:off x="711360" y="609480"/>
            <a:ext cx="11305800" cy="6051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В целях обеспечения индивидуальных потребностей обучающихся учебные предметы «Второй иностранный язык», «Родной язык», «Родная литература» могут быть включены в учебный план в случае поступления соответствующих заявлений от обучающихся, родителей (законных представителей) несовершеннолетних обучающихся при наличии в ОО необходимых условий.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Сохранение на уровне СОО обязательного изучения русского языка на одном (базовом) уровне для всех профилей, предусмотренных ФГОС СОО, связано с тем, что русский язык – государственный язык РФ. Экзамен по русскому языку обязателен для всех обучающихся, владение современным литературным языком, навыками работы с различной текстовой информацией необходимы каждому выпускнику ОО независимо от профиля обучения.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Важным изменением является включение изучения некоторых учебных предметов на углубленном уровне на уровне СОО, в том числе одного из самых выбираемых предметов для прохождения ГИА в 11 классе обществознание. В это связи «Экономика», интегрировано в предмет «Обществознание» базового и углубленного уровня.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Содержание учебного предмета «Астрономия» вошло в полном объеме в содержание учебного предмета «Физика», также сохранены требования к предметным результатам. Содержание учебных предметов «Естествознание» и «Экология» сквозной содержательной линией включено в такие учебные предметы как «Биология», «Химия», «Физика», усиливая содержание этих предметов.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1277280" y="0"/>
            <a:ext cx="10633680" cy="6603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Содержание учебного предмета «Россия в мире» вошло в учебные предметы «История»«Обществознание». В связи с тем, что такие предметы как «Право», «Экономика», «Естествознание», «Россия в мире», «Экология» изучались по выбору обучающихся , образовательные результаты формируемые содержанием указанных учебных предметов, не являлись предметом оценки в рамках ГИА и иных оценочных процедур. Освоения обучающимися образовательных программ по названным учебным предметам не проверялась. В настоящее время благодаря утверждению обновленного ФГОС СОО эта работа будет систематизировано, содержание обозначенных во ФГОС СОО  учебных предметов будет проверяться в рамках оценочных процедур.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Во обновленном ФГОС СОО сохранены объем и содержание всех учебных предметов предыдущей редакции ФГОС СОО. Более того, в рамках части, формируемой участниками образовательных отношений, ОО вправе включить в учебные планы дополнительные учебные предметы, курсы по выбору обучающего в соответствии со спецификой профиля и возможностями ОО.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1"/>
          <p:cNvSpPr/>
          <p:nvPr/>
        </p:nvSpPr>
        <p:spPr>
          <a:xfrm>
            <a:off x="1567440" y="174240"/>
            <a:ext cx="10343160" cy="63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572314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Учебный план СОО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71" name="CustomShape 2"/>
          <p:cNvSpPr/>
          <p:nvPr/>
        </p:nvSpPr>
        <p:spPr>
          <a:xfrm>
            <a:off x="1335240" y="957960"/>
            <a:ext cx="10575720" cy="528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УП формируется с учетом профиля получаемой специальности за счет введения профильных предметов;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УП  в адаптированных ООП могут предусматривать изучение всех учебных предметов на базовом уровне.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CustomShape 1"/>
          <p:cNvSpPr/>
          <p:nvPr/>
        </p:nvSpPr>
        <p:spPr>
          <a:xfrm>
            <a:off x="1914120" y="274680"/>
            <a:ext cx="9996840" cy="494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Методическая поддержка педагогов: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73" name="CustomShape 2"/>
          <p:cNvSpPr/>
          <p:nvPr/>
        </p:nvSpPr>
        <p:spPr>
          <a:xfrm>
            <a:off x="1554480" y="784800"/>
            <a:ext cx="10492200" cy="5401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Индивидуальную консультативную помощь по вопросам реализации обновленного ФГОС СОО педагогический работник и руководитель ОО могут получить, обратившись к ресурсу «Единое содержание общего образования» </a:t>
            </a:r>
            <a:r>
              <a:rPr b="0" lang="ru-RU" sz="32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Gill Sans MT"/>
                <a:hlinkClick r:id="rId1"/>
              </a:rPr>
              <a:t>https://edsoo.ru/Goryachaya_liniya.htm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На портале Единого содержания общего образования действует конструктор рабочих программ – удобный бесплатный онлайн-сервис для индивидуализации рабочих программ по учебным предметам: </a:t>
            </a:r>
            <a:r>
              <a:rPr b="0" lang="ru-RU" sz="32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Gill Sans MT"/>
                <a:hlinkClick r:id="rId2"/>
              </a:rPr>
              <a:t>https://edsoo.ru/constructor/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1"/>
          <p:cNvSpPr/>
          <p:nvPr/>
        </p:nvSpPr>
        <p:spPr>
          <a:xfrm>
            <a:off x="1914120" y="106920"/>
            <a:ext cx="999684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Чтобы внедрить в работу новые ФГОС начального и основного общего образования необходимо: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75" name="CustomShape 2"/>
          <p:cNvSpPr/>
          <p:nvPr/>
        </p:nvSpPr>
        <p:spPr>
          <a:xfrm>
            <a:off x="1277280" y="1158120"/>
            <a:ext cx="10603080" cy="543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" charset="2"/>
              <a:buChar char=""/>
            </a:pP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до 24 марта 2023 г</a:t>
            </a:r>
            <a:r>
              <a:rPr b="0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. принять решение о переходе на обновленные ФГОС 1-7,10 классов. Протоколы родительских собраний предоставить в срок 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до 27 марта 2023г</a:t>
            </a:r>
            <a:r>
              <a:rPr b="0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.;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" charset="2"/>
              <a:buChar char="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Сформировать рабочую группу по переходу на новый ФГОС;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" charset="2"/>
              <a:buChar char="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Составить план («Дорожную карту») введения нового ФГОС: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1) оценить кадровые и материальные ресурсы школы;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2) собрать заявления родителей на изучение родного и второго иностранного языков в срок до 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14 апреля 2023г</a:t>
            </a: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.;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3) разработать проекты ООП;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4) проверить и изменить локальные акты, разработать новые.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" charset="2"/>
              <a:buChar char="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Закрепить задачи за ответственными работниками и установить контрольные сроки по каждому мероприятию.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" charset="2"/>
              <a:buChar char="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Обучить всех учителей предметников по обновленному ФГОС. </a:t>
            </a:r>
            <a:r>
              <a:rPr b="0" lang="ru-RU" sz="3200" spc="-1" strike="noStrike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Срок до 12 мая 2023г.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CustomShape 1"/>
          <p:cNvSpPr/>
          <p:nvPr/>
        </p:nvSpPr>
        <p:spPr>
          <a:xfrm>
            <a:off x="1914120" y="274680"/>
            <a:ext cx="9996840" cy="34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ru-RU" sz="4300" spc="-1" strike="noStrike">
                <a:solidFill>
                  <a:srgbClr val="572314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ФООП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77" name="CustomShape 2"/>
          <p:cNvSpPr/>
          <p:nvPr/>
        </p:nvSpPr>
        <p:spPr>
          <a:xfrm>
            <a:off x="1320840" y="856440"/>
            <a:ext cx="10696320" cy="5805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к 1 сентября 2023 года все школы должны будут обновить свои программы под требования ФООП;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Чтобы осуществить переход на ФООП, необходимо последовательно выполнить несколько шагов: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-изучить законодательство и новые учебно-методические документы;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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Составить план перехода на ФООП;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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Создать рабочую группу;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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Составить проект новых общеобразовательных программ в соответствии с федеральными ООП;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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Проконтролировать, как рабочая группа соблюдает требования ФООП;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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Подготовить педагогов к переходу на новые требования;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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Ознакомить с изменениями родителей;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"/>
            </a:pP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Издать приказ об утверждении новых ООП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CustomShape 1"/>
          <p:cNvSpPr/>
          <p:nvPr/>
        </p:nvSpPr>
        <p:spPr>
          <a:xfrm>
            <a:off x="1202760" y="1530720"/>
            <a:ext cx="10150560" cy="1737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5400" spc="-1" strike="noStrike" cap="all">
                <a:solidFill>
                  <a:srgbClr val="3891a7"/>
                </a:solidFill>
                <a:uFill>
                  <a:solidFill>
                    <a:srgbClr val="ffffff"/>
                  </a:solidFill>
                </a:uFill>
                <a:latin typeface="Gill Sans MT"/>
                <a:ea typeface="DejaVu Sans"/>
              </a:rPr>
              <a:t>Благодарю за внимание!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5400" spc="-1" strike="noStrike" cap="all">
                <a:solidFill>
                  <a:srgbClr val="3891a7"/>
                </a:solidFill>
                <a:uFill>
                  <a:solidFill>
                    <a:srgbClr val="ffffff"/>
                  </a:solidFill>
                </a:uFill>
                <a:latin typeface="Gill Sans MT"/>
                <a:ea typeface="DejaVu Sans"/>
              </a:rPr>
              <a:t>Всем успешной работы!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2209320" y="171720"/>
            <a:ext cx="10078560" cy="707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/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660033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ПОСЛЕДОВАТЕЛЬНОСТЬ ДЕЙСТВИЙ ПО ВВЕДЕНИЮ ОБНОВЛЕННЫХ ФГОС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ctr">
              <a:lnSpc>
                <a:spcPct val="100000"/>
              </a:lnSpc>
            </a:pPr>
            <a:r>
              <a:rPr b="1" lang="ru-RU" sz="2000" spc="-1" strike="noStrike">
                <a:solidFill>
                  <a:srgbClr val="660033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НАЧАЛЬНОГО ОБЩЕГО И ОСНОВНОГО ОБЩЕГО ОБРАЗОВАНИЯ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graphicFrame>
        <p:nvGraphicFramePr>
          <p:cNvPr id="136" name="Table 2"/>
          <p:cNvGraphicFramePr/>
          <p:nvPr/>
        </p:nvGraphicFramePr>
        <p:xfrm>
          <a:off x="2682360" y="1234800"/>
          <a:ext cx="9195840" cy="3271320"/>
        </p:xfrm>
        <a:graphic>
          <a:graphicData uri="http://schemas.openxmlformats.org/drawingml/2006/table">
            <a:tbl>
              <a:tblPr/>
              <a:tblGrid>
                <a:gridCol w="1316520"/>
                <a:gridCol w="875520"/>
                <a:gridCol w="875520"/>
                <a:gridCol w="875520"/>
                <a:gridCol w="811080"/>
                <a:gridCol w="798480"/>
                <a:gridCol w="880560"/>
                <a:gridCol w="952200"/>
                <a:gridCol w="857160"/>
                <a:gridCol w="953640"/>
              </a:tblGrid>
              <a:tr h="369000"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Класс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9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649080">
                <a:tc>
                  <a:txBody>
                    <a:bodyPr lIns="68400" rIns="68400"/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2022/2023 уч. год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c000"/>
                    </a:solidFill>
                  </a:tcPr>
                </a:tc>
              </a:tr>
              <a:tr h="649080">
                <a:tc>
                  <a:txBody>
                    <a:bodyPr lIns="68400" rIns="68400"/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2023/2024 уч. год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 lIns="68400" rIns="6840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c000"/>
                    </a:solidFill>
                  </a:tcPr>
                </a:tc>
              </a:tr>
              <a:tr h="649080">
                <a:tc>
                  <a:txBody>
                    <a:bodyPr lIns="68400" rIns="68400"/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2024/2025 уч. год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  <a:tc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0000"/>
                    </a:solidFill>
                  </a:tcPr>
                </a:tc>
              </a:tr>
              <a:tr h="955080">
                <a:tc gridSpan="10">
                  <a:txBody>
                    <a:bodyPr lIns="68400" rIns="68400"/>
                    <a:p>
                      <a:pPr>
                        <a:lnSpc>
                          <a:spcPct val="115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Обязательное введение ФГОС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Введение ФГОС по мере готовности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XO Orie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137" name="CustomShape 3"/>
          <p:cNvSpPr/>
          <p:nvPr/>
        </p:nvSpPr>
        <p:spPr>
          <a:xfrm>
            <a:off x="6791760" y="4137120"/>
            <a:ext cx="546840" cy="232560"/>
          </a:xfrm>
          <a:prstGeom prst="rect">
            <a:avLst/>
          </a:prstGeom>
          <a:solidFill>
            <a:srgbClr val="ffc000"/>
          </a:solidFill>
          <a:ln w="12600">
            <a:solidFill>
              <a:srgbClr val="ed7d31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38" name="CustomShape 4"/>
          <p:cNvSpPr/>
          <p:nvPr/>
        </p:nvSpPr>
        <p:spPr>
          <a:xfrm>
            <a:off x="6182640" y="3857040"/>
            <a:ext cx="504720" cy="210240"/>
          </a:xfrm>
          <a:prstGeom prst="rect">
            <a:avLst/>
          </a:prstGeom>
          <a:solidFill>
            <a:srgbClr val="ff0000"/>
          </a:solidFill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39" name="CustomShape 5"/>
          <p:cNvSpPr/>
          <p:nvPr/>
        </p:nvSpPr>
        <p:spPr>
          <a:xfrm>
            <a:off x="2911680" y="4797720"/>
            <a:ext cx="2923200" cy="36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1800" spc="-1" strike="noStrike">
                <a:solidFill>
                  <a:srgbClr val="660033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Первоочередные меры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40" name="CustomShape 6"/>
          <p:cNvSpPr/>
          <p:nvPr/>
        </p:nvSpPr>
        <p:spPr>
          <a:xfrm>
            <a:off x="9362160" y="4797720"/>
            <a:ext cx="2865960" cy="36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1800" spc="-1" strike="noStrike">
                <a:solidFill>
                  <a:srgbClr val="660033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Сроки исполнения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41" name="CustomShape 7"/>
          <p:cNvSpPr/>
          <p:nvPr/>
        </p:nvSpPr>
        <p:spPr>
          <a:xfrm>
            <a:off x="2877840" y="5262480"/>
            <a:ext cx="6199920" cy="304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85840" indent="-285120">
              <a:lnSpc>
                <a:spcPct val="100000"/>
              </a:lnSpc>
              <a:buClr>
                <a:srgbClr val="35436a"/>
              </a:buClr>
              <a:buFont typeface="Arial"/>
              <a:buChar char="•"/>
            </a:pPr>
            <a:r>
              <a:rPr b="1" lang="ru-RU" sz="1400" spc="-1" strike="noStrike">
                <a:solidFill>
                  <a:srgbClr val="35436a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Информационно-разъяснительная</a:t>
            </a:r>
            <a:r>
              <a:rPr b="1" lang="ru-RU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работа с родителями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42" name="CustomShape 8"/>
          <p:cNvSpPr/>
          <p:nvPr/>
        </p:nvSpPr>
        <p:spPr>
          <a:xfrm>
            <a:off x="2867760" y="5617440"/>
            <a:ext cx="6199920" cy="517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85840" indent="-285120">
              <a:lnSpc>
                <a:spcPct val="100000"/>
              </a:lnSpc>
              <a:buClr>
                <a:srgbClr val="35436a"/>
              </a:buClr>
              <a:buFont typeface="Arial"/>
              <a:buChar char="•"/>
            </a:pPr>
            <a:r>
              <a:rPr b="1" lang="ru-RU" sz="1400" spc="-1" strike="noStrike">
                <a:solidFill>
                  <a:srgbClr val="35436a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Принятие решения о порядке перехода на обновленные ФГОС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>
              <a:lnSpc>
                <a:spcPct val="100000"/>
              </a:lnSpc>
            </a:pPr>
            <a:r>
              <a:rPr b="1" lang="ru-RU" sz="1400" spc="-1" strike="noStrike">
                <a:solidFill>
                  <a:srgbClr val="35436a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  </a:t>
            </a:r>
            <a:r>
              <a:rPr b="1" lang="ru-RU" sz="1400" spc="-1" strike="noStrike">
                <a:solidFill>
                  <a:srgbClr val="35436a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начального общего и основного общего образования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43" name="CustomShape 9"/>
          <p:cNvSpPr/>
          <p:nvPr/>
        </p:nvSpPr>
        <p:spPr>
          <a:xfrm>
            <a:off x="2860920" y="6090840"/>
            <a:ext cx="6199920" cy="517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85840" indent="-285120">
              <a:lnSpc>
                <a:spcPct val="100000"/>
              </a:lnSpc>
              <a:buClr>
                <a:srgbClr val="35436a"/>
              </a:buClr>
              <a:buFont typeface="Arial"/>
              <a:buChar char="•"/>
            </a:pPr>
            <a:r>
              <a:rPr b="1" lang="ru-RU" sz="1400" spc="-1" strike="noStrike">
                <a:solidFill>
                  <a:srgbClr val="35436a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Приведение качества условий организации образовательного процесса в соответствие с требованиями обновленных ФГОС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44" name="CustomShape 10"/>
          <p:cNvSpPr/>
          <p:nvPr/>
        </p:nvSpPr>
        <p:spPr>
          <a:xfrm>
            <a:off x="9837720" y="5274360"/>
            <a:ext cx="2009160" cy="39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20.03.2022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45" name="CustomShape 11"/>
          <p:cNvSpPr/>
          <p:nvPr/>
        </p:nvSpPr>
        <p:spPr>
          <a:xfrm>
            <a:off x="9856080" y="5630760"/>
            <a:ext cx="1503000" cy="39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01.04.2022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46" name="CustomShape 12"/>
          <p:cNvSpPr/>
          <p:nvPr/>
        </p:nvSpPr>
        <p:spPr>
          <a:xfrm>
            <a:off x="9874800" y="6132960"/>
            <a:ext cx="1935360" cy="396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0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31.08.2022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47" name="CustomShape 13"/>
          <p:cNvSpPr/>
          <p:nvPr/>
        </p:nvSpPr>
        <p:spPr>
          <a:xfrm>
            <a:off x="9128520" y="5430240"/>
            <a:ext cx="424440" cy="4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660033"/>
            </a:solidFill>
            <a:custDash>
              <a:ds d="300000" sp="100000"/>
            </a:custDash>
            <a:round/>
            <a:tailEnd len="med" type="arrow" w="med"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48" name="CustomShape 14"/>
          <p:cNvSpPr/>
          <p:nvPr/>
        </p:nvSpPr>
        <p:spPr>
          <a:xfrm>
            <a:off x="9128520" y="5789520"/>
            <a:ext cx="424440" cy="4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660033"/>
            </a:solidFill>
            <a:custDash>
              <a:ds d="300000" sp="100000"/>
            </a:custDash>
            <a:round/>
            <a:tailEnd len="med" type="arrow" w="med"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49" name="CustomShape 15"/>
          <p:cNvSpPr/>
          <p:nvPr/>
        </p:nvSpPr>
        <p:spPr>
          <a:xfrm>
            <a:off x="9149400" y="6267600"/>
            <a:ext cx="424440" cy="4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660033"/>
            </a:solidFill>
            <a:custDash>
              <a:ds d="300000" sp="100000"/>
            </a:custDash>
            <a:round/>
            <a:tailEnd len="med" type="arrow" w="med"/>
          </a:ln>
          <a:effectLst>
            <a:outerShdw blurRad="63500" dir="5400000" dist="25400" rotWithShape="0">
              <a:srgbClr val="000000">
                <a:alpha val="44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/>
        </p:style>
      </p:sp>
      <p:pic>
        <p:nvPicPr>
          <p:cNvPr id="150" name="Picture 2" descr=""/>
          <p:cNvPicPr/>
          <p:nvPr/>
        </p:nvPicPr>
        <p:blipFill>
          <a:blip r:embed="rId1"/>
          <a:srcRect l="32398" t="0" r="16492" b="0"/>
          <a:stretch/>
        </p:blipFill>
        <p:spPr>
          <a:xfrm>
            <a:off x="1440" y="0"/>
            <a:ext cx="2207160" cy="6857280"/>
          </a:xfrm>
          <a:prstGeom prst="rect">
            <a:avLst/>
          </a:prstGeom>
          <a:ln>
            <a:noFill/>
          </a:ln>
        </p:spPr>
      </p:pic>
      <p:pic>
        <p:nvPicPr>
          <p:cNvPr id="151" name="Рисунок 9" descr=""/>
          <p:cNvPicPr/>
          <p:nvPr/>
        </p:nvPicPr>
        <p:blipFill>
          <a:blip r:embed="rId2"/>
          <a:stretch/>
        </p:blipFill>
        <p:spPr>
          <a:xfrm>
            <a:off x="157680" y="140400"/>
            <a:ext cx="727560" cy="615240"/>
          </a:xfrm>
          <a:prstGeom prst="rect">
            <a:avLst/>
          </a:prstGeom>
          <a:ln>
            <a:noFill/>
          </a:ln>
        </p:spPr>
      </p:pic>
      <p:sp>
        <p:nvSpPr>
          <p:cNvPr id="152" name="CustomShape 16"/>
          <p:cNvSpPr/>
          <p:nvPr/>
        </p:nvSpPr>
        <p:spPr>
          <a:xfrm>
            <a:off x="81720" y="1083960"/>
            <a:ext cx="2345400" cy="377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2200" spc="-1" strike="noStrike">
                <a:solidFill>
                  <a:srgbClr val="660066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Перечень поручений Президента Российской Федерации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>
              <a:lnSpc>
                <a:spcPct val="100000"/>
              </a:lnSpc>
            </a:pPr>
            <a:r>
              <a:rPr b="0" lang="ru-RU" sz="2200" spc="-1" strike="noStrike">
                <a:solidFill>
                  <a:srgbClr val="660066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от 26 февраля 2019 г.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>
              <a:lnSpc>
                <a:spcPct val="100000"/>
              </a:lnSpc>
            </a:pPr>
            <a:r>
              <a:rPr b="0" lang="ru-RU" sz="2200" spc="-1" strike="noStrike">
                <a:solidFill>
                  <a:srgbClr val="660066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№ </a:t>
            </a:r>
            <a:r>
              <a:rPr b="0" lang="ru-RU" sz="2200" spc="-1" strike="noStrike">
                <a:solidFill>
                  <a:srgbClr val="660066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Пр-294,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>
              <a:lnSpc>
                <a:spcPct val="100000"/>
              </a:lnSpc>
            </a:pPr>
            <a:r>
              <a:rPr b="0" lang="ru-RU" sz="2200" spc="-1" strike="noStrike">
                <a:solidFill>
                  <a:srgbClr val="660066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пункт 2,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>
              <a:lnSpc>
                <a:spcPct val="100000"/>
              </a:lnSpc>
            </a:pPr>
            <a:r>
              <a:rPr b="0" lang="ru-RU" sz="2200" spc="-1" strike="noStrike">
                <a:solidFill>
                  <a:srgbClr val="660066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подпункт «а», часть 16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1914120" y="274680"/>
            <a:ext cx="9996840" cy="1142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ФГОС — это фундамент образовательного процесса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1914120" y="1447920"/>
            <a:ext cx="9996840" cy="4799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Основная задача ФГОС- создание единого образовательного пространства по всей России.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 </a:t>
            </a:r>
            <a:r>
              <a:rPr b="0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ФГОС начального общего образования  (1-4 классы),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ФГОС основного общего образования (5-9 классы),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 </a:t>
            </a:r>
            <a:r>
              <a:rPr b="0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ФГОС среднего общего образования (10-11 классы),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ФГОС образования обучающихся с ограниченными возможностями здоровья (ОВЗ).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1914120" y="274680"/>
            <a:ext cx="9996840" cy="417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ФГОС.  Три поколения стандартов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56" name="CustomShape 2"/>
          <p:cNvSpPr/>
          <p:nvPr/>
        </p:nvSpPr>
        <p:spPr>
          <a:xfrm>
            <a:off x="1592640" y="769680"/>
            <a:ext cx="10347120" cy="5820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1" lang="ru-RU" sz="21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Первое поколение ФГОС</a:t>
            </a:r>
            <a:r>
              <a:rPr b="1" lang="ru-RU" sz="21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. </a:t>
            </a:r>
            <a:r>
              <a:rPr b="0" lang="ru-RU" sz="21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Были приняты в 2004 году и назывались государственными образовательными стандартами. Основной целью Стандарта 2004 года был не личностный, а </a:t>
            </a:r>
            <a:r>
              <a:rPr b="1" lang="ru-RU" sz="21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предметный результат</a:t>
            </a:r>
            <a:r>
              <a:rPr b="0" lang="ru-RU" sz="21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, ввиду чего Стандарт быстро устарел. Во главу ставился набор информации, обязательной для изучения. Подробно описывалось содержание образование: темы, дидактические единицы.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1" lang="ru-RU" sz="21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Второе поколение образовательных стандартов </a:t>
            </a:r>
            <a:r>
              <a:rPr b="0" lang="ru-RU" sz="21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разрабатывались с 2009 по 2012 год. Акцент в них сделан на </a:t>
            </a:r>
            <a:r>
              <a:rPr b="1" lang="ru-RU" sz="21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развитие универсальных учебных умений</a:t>
            </a:r>
            <a:r>
              <a:rPr b="0" lang="ru-RU" sz="21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, то есть способности самостоятельно добывать информацию с использованием технологий и коммуникации с людьми. Фокус сместили на личность ребёнка. Много внимания уделено проектной и внеурочной деятельности. Предполагается, что обучающиеся по федеральным государственным стандартам второго поколения должны любить Родину, уважать закон, быть толерантными и стремиться к здоровому образу жизни.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1" lang="ru-RU" sz="21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Третье поколение ФГОС .</a:t>
            </a:r>
            <a:r>
              <a:rPr b="0" lang="ru-RU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b="0" lang="ru-RU" sz="21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Переход на новые образовательные стандарты третьего поколения будет осуществлён в сентябре 2022 года. Обсуждение новых ФГОС началось весной 2018 и с тех пор прорабатывается их внедрение. </a:t>
            </a:r>
            <a:r>
              <a:rPr b="0" lang="ru-RU" sz="20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Акцент на конкретизацию требований к обучающимся.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1914120" y="274680"/>
            <a:ext cx="9996840" cy="417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ФГОС.  Три поколения стандартов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58" name="CustomShape 2"/>
          <p:cNvSpPr/>
          <p:nvPr/>
        </p:nvSpPr>
        <p:spPr>
          <a:xfrm>
            <a:off x="1592640" y="769680"/>
            <a:ext cx="10347120" cy="5820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1" lang="ru-RU" sz="21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Первое поколение ФГОС</a:t>
            </a:r>
            <a:r>
              <a:rPr b="1" lang="ru-RU" sz="21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. </a:t>
            </a:r>
            <a:r>
              <a:rPr b="0" lang="ru-RU" sz="21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Были приняты в 2004 году и назывались государственными образовательными стандартами. Основной целью Стандарта 2004 года был не личностный, а </a:t>
            </a:r>
            <a:r>
              <a:rPr b="1" lang="ru-RU" sz="21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предметный результат</a:t>
            </a:r>
            <a:r>
              <a:rPr b="0" lang="ru-RU" sz="21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, ввиду чего Стандарт быстро устарел. Во главу ставился набор информации, обязательной для изучения. Подробно описывалось содержание образование: темы, дидактические единицы.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1" lang="ru-RU" sz="21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Второе поколение образовательных стандартов </a:t>
            </a:r>
            <a:r>
              <a:rPr b="0" lang="ru-RU" sz="21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разрабатывались с 2009 по 2012 год. Акцент в них сделан на </a:t>
            </a:r>
            <a:r>
              <a:rPr b="1" lang="ru-RU" sz="21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развитие универсальных учебных умений</a:t>
            </a:r>
            <a:r>
              <a:rPr b="0" lang="ru-RU" sz="21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, то есть способности самостоятельно добывать информацию с использованием технологий и коммуникации с людьми. Фокус сместили на личность ребёнка. Много внимания уделено проектной и внеурочной деятельности. Предполагается, что обучающиеся по федеральным государственным стандартам второго поколения должны любить Родину, уважать закон, быть толерантными и стремиться к здоровому образу жизни.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1" lang="ru-RU" sz="21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Третье поколение ФГОС .</a:t>
            </a:r>
            <a:r>
              <a:rPr b="0" lang="ru-RU" sz="21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b="0" lang="ru-RU" sz="21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Переход на новые образовательные стандарты третьего поколения будет осуществлён в сентябре 2022 года. Обсуждение новых ФГОС началось весной 2018 и с тех пор прорабатывается их внедрение. </a:t>
            </a:r>
            <a:r>
              <a:rPr b="0" lang="ru-RU" sz="20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Акцент на конкретизацию требований к обучающимся.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1914120" y="91800"/>
            <a:ext cx="9996840" cy="654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ru-RU" sz="32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Цели ФГОС НОО и ООО третьего поколения закрепляют: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60" name="CustomShape 2"/>
          <p:cNvSpPr/>
          <p:nvPr/>
        </p:nvSpPr>
        <p:spPr>
          <a:xfrm>
            <a:off x="1546920" y="739080"/>
            <a:ext cx="10219320" cy="5988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Преемственность образовательных программ </a:t>
            </a: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разных уровней образования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Вариативность содержания </a:t>
            </a: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образовательных программ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Государственные гарантии </a:t>
            </a: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получения </a:t>
            </a: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доступного качественного образования </a:t>
            </a: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на основе единства обязательных требований к условиям и результатам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Формирование </a:t>
            </a: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российской гражданской идентичности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Сохранение и </a:t>
            </a: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развитие культурного разнообразия и языкового наследия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Равные возможности </a:t>
            </a: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получения образования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Формирование навыков </a:t>
            </a: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здорового образа жизни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Освоение </a:t>
            </a: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всеми обучающимися </a:t>
            </a: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базовых навыков, компетенций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(только с уровня ООО)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Уважение к личности обучающегося</a:t>
            </a: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, развитие в детской среде уважения к себе и другим (только с уровня ООО)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Развитие </a:t>
            </a: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государственно-общественного управления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Формирование </a:t>
            </a: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системных знаний о месте РФ в мире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Развитие </a:t>
            </a: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представлений о высоком уровне научно-технологического развития страны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Индивидуальное развитие </a:t>
            </a: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обучающихся с учетом получения предпрофессиональных знаний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Направленность на </a:t>
            </a: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коллективную работу, личностно значимую деятельность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1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Специальные условия для обучающихся с ОВЗ </a:t>
            </a:r>
            <a:r>
              <a:rPr b="0" lang="ru-RU" sz="3200" spc="-1" strike="noStrike">
                <a:solidFill>
                  <a:srgbClr val="1b3281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(ООО).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1"/>
          <p:cNvSpPr/>
          <p:nvPr/>
        </p:nvSpPr>
        <p:spPr>
          <a:xfrm>
            <a:off x="1914120" y="274680"/>
            <a:ext cx="9996840" cy="348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r>
              <a:rPr b="1" lang="ru-RU" sz="32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НОРМАТИВНАЯ БАЗА ФГОС третьего поколения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62" name="CustomShape 2"/>
          <p:cNvSpPr/>
          <p:nvPr/>
        </p:nvSpPr>
        <p:spPr>
          <a:xfrm>
            <a:off x="0" y="551520"/>
            <a:ext cx="12017160" cy="8120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b="0" lang="ru-RU" sz="18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  <a:hlinkClick r:id="rId1"/>
              </a:rPr>
              <a:t>Приказ МИНПРОСВЕЩЕНИЯ России №286 от 31 мая 2021 года "Об утверждении федерального государственного образовательного стандарта начального общего образования«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  <a:hlinkClick r:id="rId2"/>
              </a:rPr>
              <a:t>Приказ МИНПРОСВЕЩЕНИЯ России №</a:t>
            </a:r>
            <a:r>
              <a:rPr b="0" lang="ru-RU" sz="18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  <a:hlinkClick r:id="rId3"/>
              </a:rPr>
              <a:t>287 </a:t>
            </a:r>
            <a:r>
              <a:rPr b="0" lang="ru-RU" sz="18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  <a:hlinkClick r:id="rId4"/>
              </a:rPr>
              <a:t>от 31 мая 2021 года "Об утверждении федерального государственного образовательного стандарта основного общего образования</a:t>
            </a:r>
            <a:r>
              <a:rPr b="0" lang="ru-RU" sz="18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  <a:hlinkClick r:id="rId5"/>
              </a:rPr>
              <a:t>»</a:t>
            </a: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425519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Приказ Минпросвещения РФ от 12.08.2022г. №732 «О внесении изменений в ФГОС СОО, утвержденный приказом Министерства образования и науки  РФ от 17.05.2012г. №413»;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425519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Приказ Минпросвещения РФ от 02.12.2022г. №1050 «О внесении изменений в приказ  Минпросвещения РФ от 15.04.2022г. №243 «Об утверждении порядка  формирования федерального перечня электронных образовательных ресурсов допущенных к использованию по  реализации имеющих государственную аккредитацию образовательных программ НОО, ООО, СОО»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 u="sng">
                <a:solidFill>
                  <a:srgbClr val="425519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Письмо Министерства просвещения России от 15.02.2022 № ФЗ-113/03 «О направлении методических рекомендаций»;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 u="sng">
                <a:solidFill>
                  <a:srgbClr val="425519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Письмо Министерства просвещения России от 17.11.2022г. №03-1889 «О направлении информации» (вместе с «Информационно-разъяснительным письмом об основных изменениях, внесенных в ФГОС СОО, и организации работы по его введению»;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 u="sng">
                <a:solidFill>
                  <a:srgbClr val="425519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Письмо Министерства просвещения России от  15.02.2022г. №03-243 «О проведении мониторинга готовности и реализации обновленного ФГОС СОО в ОО субъектов РФ»;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 u="sng">
                <a:solidFill>
                  <a:srgbClr val="425519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Приказ Министерства образования Республики Тыва от 04.03.2022 №159-д «О введении обновленных ФГОС НОО и ООО в Республике Тыва»;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 u="sng">
                <a:solidFill>
                  <a:srgbClr val="425519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Приказ Министерства образования Республики Тыва от 17.02.2023г. №165-д «О введении обновленных ФГОС СОО в Республике Тыва»;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r>
              <a:rPr b="0" lang="ru-RU" sz="1800" spc="-1" strike="noStrike">
                <a:solidFill>
                  <a:srgbClr val="425519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Приказ Министерства образования Республики Тыва от _______2022 №____-д «О мониторинге готовности к введению обновленных федеральных государственных стандартов начального общего и основного общего образования в Республике Тыва»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algn="just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1914120" y="198360"/>
            <a:ext cx="9996840" cy="486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ГЛАВНЫЕ ОТЛИЧИЯ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64" name="CustomShape 2"/>
          <p:cNvSpPr/>
          <p:nvPr/>
        </p:nvSpPr>
        <p:spPr>
          <a:xfrm>
            <a:off x="1914120" y="800280"/>
            <a:ext cx="9996840" cy="5653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Сегодняшние ФГОС (второго поколения) содержат общие, размытые формулировки.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Главное отличие обновленных стандартов следующее</a:t>
            </a:r>
            <a:r>
              <a:rPr b="0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: </a:t>
            </a:r>
            <a:r>
              <a:rPr b="1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весь учебный процесс описан очень подробно</a:t>
            </a:r>
            <a:r>
              <a:rPr b="0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: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" charset="2"/>
              <a:buChar char=""/>
            </a:pPr>
            <a:r>
              <a:rPr b="0" i="1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 </a:t>
            </a:r>
            <a:r>
              <a:rPr b="0" i="1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в документе максимально точно сформулированы требования к предметам всей школьной программы,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" charset="2"/>
              <a:buChar char=""/>
            </a:pPr>
            <a:r>
              <a:rPr b="0" i="1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	</a:t>
            </a:r>
            <a:r>
              <a:rPr b="0" i="1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по каждому учебному предмету даны четкие требования к образовательным результатам,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" charset="2"/>
              <a:buChar char=""/>
            </a:pPr>
            <a:r>
              <a:rPr b="0" i="1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	</a:t>
            </a:r>
            <a:r>
              <a:rPr b="0" i="1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конкретизировано, какой минимум знаний и умений должен освоить ученик.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" charset="2"/>
              <a:buChar char=""/>
            </a:pPr>
            <a:r>
              <a:rPr b="0" i="1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 </a:t>
            </a:r>
            <a:r>
              <a:rPr b="0" i="1" lang="ru-RU" sz="3200" spc="-1" strike="noStrike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упор сделан на применении знаний на практике.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1914120" y="0"/>
            <a:ext cx="9996840" cy="710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0" lang="ru-RU" sz="4300" spc="-1" strike="noStrike">
                <a:solidFill>
                  <a:srgbClr val="572314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Основные отличия обновленного ФГОС СОО: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  <p:sp>
        <p:nvSpPr>
          <p:cNvPr id="166" name="CustomShape 2"/>
          <p:cNvSpPr/>
          <p:nvPr/>
        </p:nvSpPr>
        <p:spPr>
          <a:xfrm>
            <a:off x="1364400" y="827280"/>
            <a:ext cx="10546560" cy="5747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Максимально допустимая аудиторная нагрузка обучающихся за два учебных года среднего общего образования не может быть менее 2170 часов и не более 2516 академических часов (не более 37 часов в неделю) (на 74 часа меньше по сравнению с предыдущей редакцией ФГОС СОО);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  <a:p>
            <a:pPr marL="365760" indent="-282600" algn="just">
              <a:lnSpc>
                <a:spcPct val="100000"/>
              </a:lnSpc>
              <a:buClr>
                <a:srgbClr val="3891a7"/>
              </a:buClr>
              <a:buSzPct val="80000"/>
              <a:buFont typeface="Wingdings 2" charset="2"/>
              <a:buChar char=""/>
            </a:pPr>
            <a:r>
              <a:rPr b="0" lang="ru-RU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Учебный план обучения должен содержать не менее 13 учебных предметов (русский язык, литература, иностранный язык, математика, информатика, история, география, обществознание, физика, химия, биология, физическая культура и ОБЖ) и предусматривать изучение не менее 2 учебных предметов на углубленном уровне в соответствии с выбранным профилем обучения.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XO Orie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3594</TotalTime>
  <Application>Presentation_Editor/1.5.1.9$Windows_x86 LibreOffice_project/50$Build-9</Application>
  <Words>1595</Words>
  <Paragraphs>151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2021-10-20T18:23:36Z</dcterms:created>
  <dc:creator>Суханова Ольга Николаевна</dc:creator>
  <dc:description/>
  <dc:language>ru-RU</dc:language>
  <cp:lastModifiedBy/>
  <cp:lastPrinted>2022-01-25T07:13:32Z</cp:lastPrinted>
  <dcterms:modified xsi:type="dcterms:W3CDTF">2023-03-22T15:41:22Z</dcterms:modified>
  <cp:revision>233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2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15</vt:i4>
  </property>
</Properties>
</file>